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
- Slide content synthesized from user-provided LT Pacific experience and wording in the chat.
- Lifestyle image generated with OpenAI image generation for this deck; no external asset was used.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B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modern_luxury_apartment_living_room_scen.png">    </p:cNvPr>
          <p:cNvPicPr>
            <a:picLocks noChangeAspect="1"/>
          </p:cNvPicPr>
          <p:nvPr/>
        </p:nvPicPr>
        <p:blipFill>
          <a:blip r:embed="rId1"/>
          <a:srcRect l="41000" r="17128" t="0" b="0"/>
          <a:stretch/>
        </p:blipFill>
        <p:spPr>
          <a:xfrm>
            <a:off x="7086600" y="0"/>
            <a:ext cx="5102352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93192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D7B5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LT PACIFIC INSIGHT</a:t>
            </a:r>
            <a:endParaRPr lang="en-US" sz="850" dirty="0"/>
          </a:p>
        </p:txBody>
      </p:sp>
      <p:sp>
        <p:nvSpPr>
          <p:cNvPr id="4" name="Shape 1"/>
          <p:cNvSpPr/>
          <p:nvPr/>
        </p:nvSpPr>
        <p:spPr>
          <a:xfrm>
            <a:off x="566928" y="713232"/>
            <a:ext cx="1005840" cy="0"/>
          </a:xfrm>
          <a:prstGeom prst="line">
            <a:avLst/>
          </a:prstGeom>
          <a:noFill/>
          <a:ln w="17780">
            <a:solidFill>
              <a:srgbClr val="D7B56D"/>
            </a:solidFill>
            <a:prstDash val="solid"/>
            <a:headEnd type="none"/>
            <a:tailEnd type="none"/>
          </a:ln>
        </p:spPr>
      </p:sp>
      <p:sp>
        <p:nvSpPr>
          <p:cNvPr id="5" name="Text 2"/>
          <p:cNvSpPr/>
          <p:nvPr/>
        </p:nvSpPr>
        <p:spPr>
          <a:xfrm>
            <a:off x="548640" y="896112"/>
            <a:ext cx="6263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5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Những giá trị chỉ thấy rõ</a:t>
            </a:r>
            <a:endParaRPr lang="en-US" sz="2950" dirty="0"/>
          </a:p>
          <a:p>
            <a:pPr indent="0" marL="0">
              <a:buNone/>
            </a:pPr>
            <a:r>
              <a:rPr lang="en-US" sz="295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sau khi đã sở hữu BĐS Úc</a:t>
            </a:r>
            <a:endParaRPr lang="en-US" sz="2950" dirty="0"/>
          </a:p>
        </p:txBody>
      </p:sp>
      <p:sp>
        <p:nvSpPr>
          <p:cNvPr id="6" name="Text 3"/>
          <p:cNvSpPr/>
          <p:nvPr/>
        </p:nvSpPr>
        <p:spPr>
          <a:xfrm>
            <a:off x="566928" y="2167128"/>
            <a:ext cx="60807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C9D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Sau 10 năm tư vấn, nhiều khách hàng bắt đầu nhận ra rằng giá trị lớn nhất không chỉ nằm ở giá mua, vị trí hay dòng tiền cho thuê.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566928" y="2990088"/>
            <a:ext cx="5852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7B56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325880" y="2971800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Gia đình kết nối nhiều hơn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1325880" y="3246120"/>
            <a:ext cx="54132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C9D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 mẹ sang Úc thăm con thường xuyên hơn vì có nơi ở thuận tiện, quen thuộc và cảm giác đó là “ngôi nhà của chính mình”.</a:t>
            </a:r>
            <a:endParaRPr lang="en-US" sz="1070" dirty="0"/>
          </a:p>
        </p:txBody>
      </p:sp>
      <p:sp>
        <p:nvSpPr>
          <p:cNvPr id="10" name="Shape 7"/>
          <p:cNvSpPr/>
          <p:nvPr/>
        </p:nvSpPr>
        <p:spPr>
          <a:xfrm>
            <a:off x="1325880" y="3685032"/>
            <a:ext cx="5138928" cy="0"/>
          </a:xfrm>
          <a:prstGeom prst="line">
            <a:avLst/>
          </a:prstGeom>
          <a:noFill/>
          <a:ln w="8890">
            <a:solidFill>
              <a:srgbClr val="31506F">
                <a:alpha val="92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6928" y="3776472"/>
            <a:ext cx="5852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7B56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02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325880" y="3758184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 cái tự tin hơn tại Úc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1325880" y="4032504"/>
            <a:ext cx="54132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C9D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Các bạn trẻ có thêm sự ổn định, tự tin và định hướng rõ ràng hơn cho việc học tập, định cư và phát triển nghề nghiệp.</a:t>
            </a:r>
            <a:endParaRPr lang="en-US" sz="1070" dirty="0"/>
          </a:p>
        </p:txBody>
      </p:sp>
      <p:sp>
        <p:nvSpPr>
          <p:cNvPr id="14" name="Shape 11"/>
          <p:cNvSpPr/>
          <p:nvPr/>
        </p:nvSpPr>
        <p:spPr>
          <a:xfrm>
            <a:off x="1325880" y="4471416"/>
            <a:ext cx="5138928" cy="0"/>
          </a:xfrm>
          <a:prstGeom prst="line">
            <a:avLst/>
          </a:prstGeom>
          <a:noFill/>
          <a:ln w="8890">
            <a:solidFill>
              <a:srgbClr val="31506F">
                <a:alpha val="92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66928" y="4562856"/>
            <a:ext cx="5852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7B56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03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1325880" y="4544568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Mở rộng tư duy đầu tư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1325880" y="4818888"/>
            <a:ext cx="54132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C9D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Sở hữu BĐS Úc giúp khách hàng hiểu thêm về đầu tư tài sản, không chỉ tại Úc mà còn tại Việt Nam và các thị trường khác.</a:t>
            </a:r>
            <a:endParaRPr lang="en-US" sz="1070" dirty="0"/>
          </a:p>
        </p:txBody>
      </p:sp>
      <p:sp>
        <p:nvSpPr>
          <p:cNvPr id="18" name="Shape 15"/>
          <p:cNvSpPr/>
          <p:nvPr/>
        </p:nvSpPr>
        <p:spPr>
          <a:xfrm>
            <a:off x="1325880" y="5257800"/>
            <a:ext cx="5138928" cy="0"/>
          </a:xfrm>
          <a:prstGeom prst="line">
            <a:avLst/>
          </a:prstGeom>
          <a:noFill/>
          <a:ln w="8890">
            <a:solidFill>
              <a:srgbClr val="31506F">
                <a:alpha val="9200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66928" y="5349240"/>
            <a:ext cx="58521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D7B56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04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1325880" y="5330952"/>
            <a:ext cx="5074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F7F2E8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Tự tin phân bổ tài sản quốc tế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1325880" y="5605272"/>
            <a:ext cx="5413248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70" dirty="0">
                <a:solidFill>
                  <a:srgbClr val="C9D2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Khách hàng hiểu rõ hơn về luân chuyển dòng vốn, đa dạng hóa tài sản và không chỉ phụ thuộc vào thị trường bản địa.</a:t>
            </a:r>
            <a:endParaRPr lang="en-US" sz="1070" dirty="0"/>
          </a:p>
        </p:txBody>
      </p:sp>
      <p:sp>
        <p:nvSpPr>
          <p:cNvPr id="22" name="Shape 19"/>
          <p:cNvSpPr/>
          <p:nvPr/>
        </p:nvSpPr>
        <p:spPr>
          <a:xfrm>
            <a:off x="566928" y="6236208"/>
            <a:ext cx="6291072" cy="384048"/>
          </a:xfrm>
          <a:prstGeom prst="rect">
            <a:avLst/>
          </a:prstGeom>
          <a:solidFill>
            <a:srgbClr val="102B4A"/>
          </a:solidFill>
          <a:ln w="6350">
            <a:solidFill>
              <a:srgbClr val="31506F">
                <a:alpha val="80000"/>
              </a:srgbClr>
            </a:solidFill>
            <a:prstDash val="solid"/>
          </a:ln>
          <a:effectLst>
            <a:outerShdw sx="100000" sy="100000" kx="0" ky="0" algn="bl" rotWithShape="0" blurRad="12700" dist="6350" dir="2700000">
              <a:srgbClr val="000000">
                <a:alpha val="16000"/>
              </a:srgbClr>
            </a:outerShdw>
          </a:effectLst>
        </p:spPr>
      </p:sp>
      <p:sp>
        <p:nvSpPr>
          <p:cNvPr id="23" name="Text 20"/>
          <p:cNvSpPr/>
          <p:nvPr/>
        </p:nvSpPr>
        <p:spPr>
          <a:xfrm>
            <a:off x="749808" y="6318504"/>
            <a:ext cx="59253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30" i="1" dirty="0">
                <a:solidFill>
                  <a:srgbClr val="F7F2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BĐS Úc không chỉ là một khoản đầu tư — mà còn là bước mở rộng về lối sống, tư duy và tương lai của cả gia đình.</a:t>
            </a:r>
            <a:endParaRPr lang="en-US" sz="10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LT Pacific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Nhung gia tri sau khi so huu bat dong san Uc</dc:title>
  <dc:subject>Insight slide - Ownership values of Australian property</dc:subject>
  <dc:creator>LT Pacific / OpenAI</dc:creator>
  <cp:lastModifiedBy>LT Pacific / OpenAI</cp:lastModifiedBy>
  <cp:revision>1</cp:revision>
  <dcterms:created xsi:type="dcterms:W3CDTF">2026-08-15T01:36:12Z</dcterms:created>
  <dcterms:modified xsi:type="dcterms:W3CDTF">2026-08-15T01:36:12Z</dcterms:modified>
</cp:coreProperties>
</file>